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Averag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BC4CDC-132F-44F0-A14D-B1C88A5AD78A}">
  <a:tblStyle styleId="{CFBC4CDC-132F-44F0-A14D-B1C88A5AD7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DDF9D53-C649-4FC1-A772-51564C9997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verag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2b7f5ae0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2b7f5ae0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2b7f5ae0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2b7f5ae0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2b7f5ae0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2b7f5ae0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2b7f5ae0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2b7f5ae0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2b7f5ae0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2b7f5ae0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2b7f5ae0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2b7f5ae0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2b7f5ae0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2b7f5ae0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2b7f5ae0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2b7f5ae0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f2d3845f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f2d3845f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2b7f5ae0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2b7f5ae0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2b7f5ae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2b7f5ae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2b7f5ae0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2b7f5ae0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f2b7f5ae0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f2b7f5ae0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2b7f5ae0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2b7f5ae0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2d3845f5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2d3845f5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2d3845f5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2d3845f5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2d3845f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2d3845f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2d3845f5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2d3845f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2d3845f5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2d3845f5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2d3845f5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2d3845f5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2d3845f5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2d3845f5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2b7f5ae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2b7f5ae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2d3845f5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2d3845f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2d3845f5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2d3845f5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2d3845f5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2d3845f5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2d3845f5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2d3845f5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2b7f5ae0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f2b7f5ae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2b7f5ae0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2b7f5ae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2b7f5ae0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2b7f5ae0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2b7f5ae0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f2b7f5ae0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2b7f5ae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2b7f5ae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2b7f5ae0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2b7f5ae0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Average"/>
              <a:buNone/>
              <a:defRPr sz="5200">
                <a:latin typeface="Average"/>
                <a:ea typeface="Average"/>
                <a:cs typeface="Average"/>
                <a:sym typeface="Averag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E6B8A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  <a:defRPr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  <a:defRPr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■"/>
              <a:defRPr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  <a:defRPr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  <a:defRPr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■"/>
              <a:defRPr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  <a:defRPr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  <a:defRPr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■"/>
              <a:defRPr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E6B8A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verage"/>
              <a:buNone/>
              <a:defRPr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  <a:defRPr sz="1400">
                <a:latin typeface="Average"/>
                <a:ea typeface="Average"/>
                <a:cs typeface="Average"/>
                <a:sym typeface="Averag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●"/>
              <a:defRPr sz="1200">
                <a:latin typeface="Average"/>
                <a:ea typeface="Average"/>
                <a:cs typeface="Average"/>
                <a:sym typeface="Averag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●"/>
              <a:defRPr sz="1200">
                <a:latin typeface="Average"/>
                <a:ea typeface="Average"/>
                <a:cs typeface="Average"/>
                <a:sym typeface="Averag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●"/>
              <a:defRPr sz="1400">
                <a:latin typeface="Average"/>
                <a:ea typeface="Average"/>
                <a:cs typeface="Average"/>
                <a:sym typeface="Averag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●"/>
              <a:defRPr sz="1200">
                <a:latin typeface="Average"/>
                <a:ea typeface="Average"/>
                <a:cs typeface="Average"/>
                <a:sym typeface="Averag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●"/>
              <a:defRPr sz="1200">
                <a:latin typeface="Average"/>
                <a:ea typeface="Average"/>
                <a:cs typeface="Average"/>
                <a:sym typeface="Averag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○"/>
              <a:defRPr sz="1200">
                <a:latin typeface="Average"/>
                <a:ea typeface="Average"/>
                <a:cs typeface="Average"/>
                <a:sym typeface="Averag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Average"/>
              <a:buChar char="■"/>
              <a:defRPr sz="1200"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6B8A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rage"/>
              <a:buNone/>
              <a:defRPr sz="2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verage"/>
              <a:buChar char="●"/>
              <a:defRPr sz="18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○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■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●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○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■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●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○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verage"/>
              <a:buChar char="■"/>
              <a:defRPr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Relationship Id="rId4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3.jpg"/><Relationship Id="rId5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1.jpg"/><Relationship Id="rId5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LIuf2egMioA" TargetMode="External"/><Relationship Id="rId5" Type="http://schemas.openxmlformats.org/officeDocument/2006/relationships/image" Target="../media/image13.jpg"/><Relationship Id="rId6" Type="http://schemas.openxmlformats.org/officeDocument/2006/relationships/image" Target="../media/image22.jpg"/><Relationship Id="rId7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Relationship Id="rId4" Type="http://schemas.openxmlformats.org/officeDocument/2006/relationships/image" Target="../media/image17.png"/><Relationship Id="rId5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Relationship Id="rId4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16.jpg"/><Relationship Id="rId6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RecipeCart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College of Engineering and Computer Science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Group 35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Sensors</a:t>
            </a:r>
            <a:endParaRPr/>
          </a:p>
        </p:txBody>
      </p:sp>
      <p:graphicFrame>
        <p:nvGraphicFramePr>
          <p:cNvPr id="133" name="Google Shape;133;p22"/>
          <p:cNvGraphicFramePr/>
          <p:nvPr/>
        </p:nvGraphicFramePr>
        <p:xfrm>
          <a:off x="311688" y="113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1219200"/>
                <a:gridCol w="1343025"/>
                <a:gridCol w="1485900"/>
                <a:gridCol w="1485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HX711</a:t>
                      </a:r>
                      <a:endParaRPr b="1"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EK-2000i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TLE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Microcontroller Compatibility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Adapter needed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Native Compatibility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Adapter needed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Programmable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Community Support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Good / Extensive Developer Support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Sparse Developer Support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Sparse Developer Support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Additional Resources 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Load cell / gauge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Load cell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Power Consumption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1.5 mA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Not Specified</a:t>
                      </a: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- 250 hours battery life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0-10VDC or 4-20mA output versions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$10.95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$328.00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$190.00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450" y="1523938"/>
            <a:ext cx="2400850" cy="209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2"/>
          <p:cNvSpPr txBox="1"/>
          <p:nvPr/>
        </p:nvSpPr>
        <p:spPr>
          <a:xfrm>
            <a:off x="1543021" y="4011600"/>
            <a:ext cx="30714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9. Weight Sensor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6472825" y="3619550"/>
            <a:ext cx="231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10. HX711 Load Cell Amplifier</a:t>
            </a:r>
            <a:endParaRPr sz="1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b="53405" l="23917" r="32334" t="11487"/>
          <a:stretch/>
        </p:blipFill>
        <p:spPr>
          <a:xfrm>
            <a:off x="8126050" y="105125"/>
            <a:ext cx="850500" cy="912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Supplies</a:t>
            </a:r>
            <a:endParaRPr/>
          </a:p>
        </p:txBody>
      </p:sp>
      <p:graphicFrame>
        <p:nvGraphicFramePr>
          <p:cNvPr id="143" name="Google Shape;143;p23"/>
          <p:cNvGraphicFramePr/>
          <p:nvPr/>
        </p:nvGraphicFramePr>
        <p:xfrm>
          <a:off x="311700" y="140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1219200"/>
                <a:gridCol w="1524000"/>
                <a:gridCol w="1371600"/>
                <a:gridCol w="13716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ZKETECH EBD-A20H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Jesverty SPS-3010H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VCS50US12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Voltage draw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30 V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30 V (5V USB)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12 V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Current draw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20 A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 A (2A USB)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4.2 A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Power Draw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200 W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300 W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50 W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Software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Weight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 kg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1.10 kg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Ignorable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$79.00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$47.99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$22.23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4" name="Google Shape;144;p23"/>
          <p:cNvSpPr txBox="1"/>
          <p:nvPr/>
        </p:nvSpPr>
        <p:spPr>
          <a:xfrm>
            <a:off x="6210700" y="1234350"/>
            <a:ext cx="26217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We ultimately opted for a wall-plug power solution using a 5VDC 4A power jack for simplicity.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262" y="2321125"/>
            <a:ext cx="2306576" cy="1419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3"/>
          <p:cNvSpPr txBox="1"/>
          <p:nvPr/>
        </p:nvSpPr>
        <p:spPr>
          <a:xfrm>
            <a:off x="1616697" y="3740150"/>
            <a:ext cx="28764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11. Power Supplies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6362512" y="3740150"/>
            <a:ext cx="2318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12. 5VDC 4A Power Jack</a:t>
            </a:r>
            <a:endParaRPr sz="1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53405" l="23917" r="32334" t="11487"/>
          <a:stretch/>
        </p:blipFill>
        <p:spPr>
          <a:xfrm>
            <a:off x="8123825" y="114125"/>
            <a:ext cx="850500" cy="903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Comparisons</a:t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21102" l="28994" r="1839" t="25433"/>
          <a:stretch/>
        </p:blipFill>
        <p:spPr>
          <a:xfrm>
            <a:off x="8119900" y="195325"/>
            <a:ext cx="850500" cy="881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248" y="418625"/>
            <a:ext cx="4251500" cy="43062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0" name="Google Shape;160;p25"/>
          <p:cNvSpPr txBox="1"/>
          <p:nvPr/>
        </p:nvSpPr>
        <p:spPr>
          <a:xfrm>
            <a:off x="2978245" y="4724875"/>
            <a:ext cx="3187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13. Backend Software Flowchart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4">
            <a:alphaModFix/>
          </a:blip>
          <a:srcRect b="21102" l="28994" r="1839" t="25433"/>
          <a:stretch/>
        </p:blipFill>
        <p:spPr>
          <a:xfrm>
            <a:off x="8119925" y="174275"/>
            <a:ext cx="850500" cy="878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 Detection Software</a:t>
            </a:r>
            <a:endParaRPr/>
          </a:p>
        </p:txBody>
      </p:sp>
      <p:graphicFrame>
        <p:nvGraphicFramePr>
          <p:cNvPr id="167" name="Google Shape;167;p26"/>
          <p:cNvGraphicFramePr/>
          <p:nvPr/>
        </p:nvGraphicFramePr>
        <p:xfrm>
          <a:off x="1833550" y="1439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1181100"/>
                <a:gridCol w="1066800"/>
                <a:gridCol w="1057275"/>
                <a:gridCol w="1114425"/>
                <a:gridCol w="1057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Dynamsoft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DaisyKit</a:t>
                      </a:r>
                      <a:endParaRPr b="1"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Web API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OpenCV</a:t>
                      </a:r>
                      <a:endParaRPr b="1"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$100 / month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Free</a:t>
                      </a:r>
                      <a:endParaRPr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Free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Free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Implementation complexity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Product ready to go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Product ready to go</a:t>
                      </a:r>
                      <a:endParaRPr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Coding detector and requests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Coding detector and decoder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Speed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Enterprise-tier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Slow detector</a:t>
                      </a:r>
                      <a:endParaRPr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Slow decoder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Slow overall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Performance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 accuracy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May not detect deformations</a:t>
                      </a:r>
                      <a:endParaRPr sz="1200" strike="sngStrike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Decreased quality due to data streaming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May not detect deformations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p26"/>
          <p:cNvSpPr txBox="1"/>
          <p:nvPr/>
        </p:nvSpPr>
        <p:spPr>
          <a:xfrm>
            <a:off x="2757750" y="3703650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14. Barcode Detection Software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 b="21102" l="28994" r="1839" t="25433"/>
          <a:stretch/>
        </p:blipFill>
        <p:spPr>
          <a:xfrm>
            <a:off x="8119925" y="139025"/>
            <a:ext cx="850500" cy="878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Image-based Ingredient Classification Software</a:t>
            </a:r>
            <a:endParaRPr/>
          </a:p>
        </p:txBody>
      </p:sp>
      <p:graphicFrame>
        <p:nvGraphicFramePr>
          <p:cNvPr id="175" name="Google Shape;175;p27"/>
          <p:cNvGraphicFramePr/>
          <p:nvPr/>
        </p:nvGraphicFramePr>
        <p:xfrm>
          <a:off x="1600200" y="141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1485900"/>
                <a:gridCol w="1485900"/>
                <a:gridCol w="1485900"/>
                <a:gridCol w="1485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Google Cloud Vision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 Rekognition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Meta DINOv2</a:t>
                      </a:r>
                      <a:endParaRPr b="1"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Flexibility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Classification, Image Segmentation, Image Tagging, etc.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Classification, Image Segmentation, Image Tagging, etc.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Object Detection, Image Segmentation,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Image Encoding, etc.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First 1000 / month free, $ 0.0015 / month after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First 5000 / month free, $ 0.001 / month after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Free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Implementation Complexity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Self-contained, complete solution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Self-contained, complete solution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Need to implement a VectorDB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76" name="Google Shape;176;p27"/>
          <p:cNvSpPr txBox="1"/>
          <p:nvPr/>
        </p:nvSpPr>
        <p:spPr>
          <a:xfrm>
            <a:off x="2757750" y="3549650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15. Image Classification Software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b="21102" l="28994" r="1839" t="25433"/>
          <a:stretch/>
        </p:blipFill>
        <p:spPr>
          <a:xfrm>
            <a:off x="8119900" y="167225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Recommendation System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416" y="1180525"/>
            <a:ext cx="5555175" cy="3387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84" name="Google Shape;184;p28"/>
          <p:cNvSpPr txBox="1"/>
          <p:nvPr/>
        </p:nvSpPr>
        <p:spPr>
          <a:xfrm>
            <a:off x="2757762" y="4568125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16. Collaborative vs. Content-based Filtering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4">
            <a:alphaModFix/>
          </a:blip>
          <a:srcRect b="21102" l="28994" r="1839" t="25433"/>
          <a:stretch/>
        </p:blipFill>
        <p:spPr>
          <a:xfrm>
            <a:off x="8119900" y="139025"/>
            <a:ext cx="850500" cy="878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Hosting Platforms</a:t>
            </a:r>
            <a:endParaRPr/>
          </a:p>
        </p:txBody>
      </p:sp>
      <p:graphicFrame>
        <p:nvGraphicFramePr>
          <p:cNvPr id="191" name="Google Shape;191;p29"/>
          <p:cNvGraphicFramePr/>
          <p:nvPr/>
        </p:nvGraphicFramePr>
        <p:xfrm>
          <a:off x="19699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1114425"/>
                <a:gridCol w="1076325"/>
                <a:gridCol w="1095375"/>
                <a:gridCol w="1095375"/>
                <a:gridCol w="10953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DigitalOcean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Firebase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AWS Amplify</a:t>
                      </a:r>
                      <a:endParaRPr b="1"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Azure Mobile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Open-Source Compatibility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Not natively available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Custom ML Models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Not natively available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Yes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Serverless Options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Mobile Development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Must rely on external SDKs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SDKs 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SDKs included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SDKs 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Supported Databases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MongoDB, Kafka, PostgreSQL, MySQL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NoSQL only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Most databases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Most databases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Mobile Testing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Complexity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Low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Medium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Pricing</a:t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Starting at </a:t>
                      </a:r>
                      <a:b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</a:b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$ 7 / month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Starting at </a:t>
                      </a:r>
                      <a:b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</a:b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$ 12 / month 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Starting at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$ 14 / month</a:t>
                      </a:r>
                      <a:endParaRPr sz="10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Starting at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$ 18 / month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2" name="Google Shape;192;p29"/>
          <p:cNvSpPr txBox="1"/>
          <p:nvPr/>
        </p:nvSpPr>
        <p:spPr>
          <a:xfrm>
            <a:off x="2757762" y="4751525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17. Backend Cloud Platform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21102" l="28994" r="1839" t="25433"/>
          <a:stretch/>
        </p:blipFill>
        <p:spPr>
          <a:xfrm>
            <a:off x="8119925" y="139025"/>
            <a:ext cx="850500" cy="878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788" y="506738"/>
            <a:ext cx="3188425" cy="41300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99" name="Google Shape;199;p30"/>
          <p:cNvSpPr txBox="1"/>
          <p:nvPr/>
        </p:nvSpPr>
        <p:spPr>
          <a:xfrm>
            <a:off x="2757762" y="4636775"/>
            <a:ext cx="3628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18. Frontend Software Flowchart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26398" l="15153" r="0" t="21575"/>
          <a:stretch/>
        </p:blipFill>
        <p:spPr>
          <a:xfrm>
            <a:off x="8120541" y="164525"/>
            <a:ext cx="850500" cy="8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Development Frameworks</a:t>
            </a:r>
            <a:endParaRPr/>
          </a:p>
        </p:txBody>
      </p:sp>
      <p:graphicFrame>
        <p:nvGraphicFramePr>
          <p:cNvPr id="206" name="Google Shape;206;p31"/>
          <p:cNvGraphicFramePr/>
          <p:nvPr/>
        </p:nvGraphicFramePr>
        <p:xfrm>
          <a:off x="1600200" y="153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1485900"/>
                <a:gridCol w="1485900"/>
                <a:gridCol w="1485900"/>
                <a:gridCol w="14859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Xamarin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Flutter</a:t>
                      </a:r>
                      <a:endParaRPr b="1"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React Native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Programming Language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C# / .NET Framework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Dart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JavaScript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App Performance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Good, uses native engine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Good, uses native engine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Fair, uses JavaScript engine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Community Support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Managed by Microsoft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Open-source / Extensive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Open-source / Extensive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UI components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Native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Native</a:t>
                      </a:r>
                      <a:endParaRPr sz="12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Third Party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7" name="Google Shape;207;p31"/>
          <p:cNvSpPr txBox="1"/>
          <p:nvPr/>
        </p:nvSpPr>
        <p:spPr>
          <a:xfrm>
            <a:off x="2485948" y="3613150"/>
            <a:ext cx="4172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19. Mobile Development Framework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26398" l="15153" r="0" t="21575"/>
          <a:stretch/>
        </p:blipFill>
        <p:spPr>
          <a:xfrm>
            <a:off x="8120541" y="157925"/>
            <a:ext cx="850500" cy="8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Team Members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26952" r="7" t="26313"/>
          <a:stretch/>
        </p:blipFill>
        <p:spPr>
          <a:xfrm>
            <a:off x="6295650" y="1560675"/>
            <a:ext cx="1839350" cy="2473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" name="Google Shape;62;p14"/>
          <p:cNvSpPr txBox="1"/>
          <p:nvPr/>
        </p:nvSpPr>
        <p:spPr>
          <a:xfrm>
            <a:off x="1009025" y="4183125"/>
            <a:ext cx="1839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Darren Ha – CpE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652350" y="4183125"/>
            <a:ext cx="1839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Quan Nguyen</a:t>
            </a: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– CpE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295675" y="4183125"/>
            <a:ext cx="1839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Bryan</a:t>
            </a:r>
            <a:r>
              <a:rPr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 Ha – CS</a:t>
            </a:r>
            <a:endParaRPr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39905" l="21776" r="26682" t="8100"/>
          <a:stretch/>
        </p:blipFill>
        <p:spPr>
          <a:xfrm>
            <a:off x="3652324" y="1560675"/>
            <a:ext cx="1839350" cy="2473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18666"/>
          <a:stretch/>
        </p:blipFill>
        <p:spPr>
          <a:xfrm>
            <a:off x="1009050" y="1560675"/>
            <a:ext cx="1839300" cy="24739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Testing</a:t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b="26398" l="15153" r="0" t="21575"/>
          <a:stretch/>
        </p:blipFill>
        <p:spPr>
          <a:xfrm>
            <a:off x="8120541" y="164575"/>
            <a:ext cx="850500" cy="8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Jetson Nano Carrier Board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77973"/>
            <a:ext cx="5008799" cy="2694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3150" y="1853850"/>
            <a:ext cx="2409825" cy="1943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22" name="Google Shape;222;p33"/>
          <p:cNvSpPr/>
          <p:nvPr/>
        </p:nvSpPr>
        <p:spPr>
          <a:xfrm>
            <a:off x="1321825" y="2128525"/>
            <a:ext cx="525000" cy="12732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3593050" y="2057375"/>
            <a:ext cx="525000" cy="14610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1321825" y="3460100"/>
            <a:ext cx="2118900" cy="7128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730061" y="4172900"/>
            <a:ext cx="4172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20. Jetson Nano Carrier Board Schematic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6118200" y="3796950"/>
            <a:ext cx="2279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21. Waveshare AC8265 Wireless NIC Module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5">
            <a:alphaModFix/>
          </a:blip>
          <a:srcRect b="26398" l="15153" r="0" t="21575"/>
          <a:stretch/>
        </p:blipFill>
        <p:spPr>
          <a:xfrm>
            <a:off x="8120541" y="157925"/>
            <a:ext cx="850500" cy="8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System Integration (1)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" y="1270325"/>
            <a:ext cx="4242744" cy="21897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4"/>
          <p:cNvSpPr txBox="1"/>
          <p:nvPr/>
        </p:nvSpPr>
        <p:spPr>
          <a:xfrm>
            <a:off x="505611" y="3460050"/>
            <a:ext cx="4172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22. HX711 Wiring Diagram. Credits: </a:t>
            </a:r>
            <a:r>
              <a:rPr lang="en" sz="12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Indrek Youtube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5">
            <a:alphaModFix/>
          </a:blip>
          <a:srcRect b="30989" l="28403" r="17516" t="34163"/>
          <a:stretch/>
        </p:blipFill>
        <p:spPr>
          <a:xfrm>
            <a:off x="5170350" y="1538888"/>
            <a:ext cx="2004920" cy="1722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34"/>
          <p:cNvSpPr txBox="1"/>
          <p:nvPr/>
        </p:nvSpPr>
        <p:spPr>
          <a:xfrm>
            <a:off x="5363800" y="3261425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Figures 23-24. HX711 Wired to Jetson Nano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6">
            <a:alphaModFix/>
          </a:blip>
          <a:srcRect b="37876" l="20773" r="51168" t="37707"/>
          <a:stretch/>
        </p:blipFill>
        <p:spPr>
          <a:xfrm>
            <a:off x="7175275" y="1538896"/>
            <a:ext cx="1484625" cy="17225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8" name="Google Shape;238;p34"/>
          <p:cNvPicPr preferRelativeResize="0"/>
          <p:nvPr/>
        </p:nvPicPr>
        <p:blipFill rotWithShape="1">
          <a:blip r:embed="rId7">
            <a:alphaModFix/>
          </a:blip>
          <a:srcRect b="53405" l="23917" r="32334" t="11487"/>
          <a:stretch/>
        </p:blipFill>
        <p:spPr>
          <a:xfrm>
            <a:off x="8123150" y="110225"/>
            <a:ext cx="847800" cy="907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System Integration (2)</a:t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125" y="1163325"/>
            <a:ext cx="2816850" cy="2816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350" y="1142887"/>
            <a:ext cx="2177325" cy="2857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6" name="Google Shape;246;p35"/>
          <p:cNvSpPr txBox="1"/>
          <p:nvPr/>
        </p:nvSpPr>
        <p:spPr>
          <a:xfrm>
            <a:off x="1014950" y="4000625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25. Bathroom Digital Scale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5274413" y="4000625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26. Kitchen Digital Scale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5">
            <a:alphaModFix/>
          </a:blip>
          <a:srcRect b="53405" l="23917" r="32334" t="11487"/>
          <a:stretch/>
        </p:blipFill>
        <p:spPr>
          <a:xfrm>
            <a:off x="8123150" y="110225"/>
            <a:ext cx="847800" cy="907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System Integration (3)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601" y="1170550"/>
            <a:ext cx="4518800" cy="338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36"/>
          <p:cNvSpPr txBox="1"/>
          <p:nvPr/>
        </p:nvSpPr>
        <p:spPr>
          <a:xfrm>
            <a:off x="3020388" y="4559650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27. Weights Retrieved from HX711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4">
            <a:alphaModFix/>
          </a:blip>
          <a:srcRect b="53405" l="23917" r="32334" t="11487"/>
          <a:stretch/>
        </p:blipFill>
        <p:spPr>
          <a:xfrm>
            <a:off x="8123150" y="110225"/>
            <a:ext cx="847800" cy="907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Adjustments</a:t>
            </a:r>
            <a:endParaRPr/>
          </a:p>
        </p:txBody>
      </p:sp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16584" l="20009" r="24576" t="20522"/>
          <a:stretch/>
        </p:blipFill>
        <p:spPr>
          <a:xfrm>
            <a:off x="691651" y="1179588"/>
            <a:ext cx="3209324" cy="2784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773" y="1179575"/>
            <a:ext cx="3501099" cy="2784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4" name="Google Shape;264;p37"/>
          <p:cNvSpPr txBox="1"/>
          <p:nvPr/>
        </p:nvSpPr>
        <p:spPr>
          <a:xfrm>
            <a:off x="744700" y="3963900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28. Adjusting Focus Lens on Camera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5" name="Google Shape;265;p37"/>
          <p:cNvSpPr txBox="1"/>
          <p:nvPr/>
        </p:nvSpPr>
        <p:spPr>
          <a:xfrm>
            <a:off x="5131725" y="3963900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29. Focus Lens Diagram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5">
            <a:alphaModFix/>
          </a:blip>
          <a:srcRect b="26398" l="15153" r="0" t="21575"/>
          <a:stretch/>
        </p:blipFill>
        <p:spPr>
          <a:xfrm>
            <a:off x="8120541" y="157925"/>
            <a:ext cx="850500" cy="8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Barcode Detection Testing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87" y="1111075"/>
            <a:ext cx="4560374" cy="34202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38"/>
          <p:cNvSpPr txBox="1"/>
          <p:nvPr/>
        </p:nvSpPr>
        <p:spPr>
          <a:xfrm>
            <a:off x="2470725" y="4531350"/>
            <a:ext cx="420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30. PyZBAR Successfully Capturing the Barcode of a Bag of Cough Drops 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4">
            <a:alphaModFix/>
          </a:blip>
          <a:srcRect b="26398" l="15153" r="0" t="21575"/>
          <a:stretch/>
        </p:blipFill>
        <p:spPr>
          <a:xfrm>
            <a:off x="8120541" y="158525"/>
            <a:ext cx="850500" cy="8592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Ingredient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Weaviate Vector Database for storing ingredient image vectors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World Open Food Facts for populating barcode databank and retrieving product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Recipe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Locally stored in Amazon DynamoDB table (NoSQL managed database solution)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Loaded from Recipe 1M+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Locally stored in Amazon DynamoDB 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 established via GraphQL</a:t>
            </a: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 rotWithShape="1">
          <a:blip r:embed="rId3">
            <a:alphaModFix/>
          </a:blip>
          <a:srcRect b="53405" l="23917" r="32334" t="11487"/>
          <a:stretch/>
        </p:blipFill>
        <p:spPr>
          <a:xfrm>
            <a:off x="8123150" y="110225"/>
            <a:ext cx="847800" cy="907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</a:t>
            </a:r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5538" y="1091075"/>
            <a:ext cx="4212925" cy="33640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88" name="Google Shape;288;p40"/>
          <p:cNvSpPr txBox="1"/>
          <p:nvPr/>
        </p:nvSpPr>
        <p:spPr>
          <a:xfrm>
            <a:off x="3020400" y="4455125"/>
            <a:ext cx="31032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31. Four Principal Data Types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 rotWithShape="1">
          <a:blip r:embed="rId4">
            <a:alphaModFix/>
          </a:blip>
          <a:srcRect b="53405" l="23917" r="32334" t="11487"/>
          <a:stretch/>
        </p:blipFill>
        <p:spPr>
          <a:xfrm>
            <a:off x="8133625" y="110225"/>
            <a:ext cx="847800" cy="907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Roles and Task Division</a:t>
            </a:r>
            <a:endParaRPr/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4717675" y="11429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 System Integration and Testing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Primary: Quan Nguyen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Secondary: Darren 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Primary: </a:t>
            </a:r>
            <a:r>
              <a:rPr lang="en"/>
              <a:t>Darren Ha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Secondary: </a:t>
            </a:r>
            <a:r>
              <a:rPr lang="en"/>
              <a:t>Quan Nguyen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AWS Amplify and Backend Functions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Primary: Darren Ha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Secondary: Quan Nguyen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Ingredient Detection (barcode and image-based classification)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Bryan 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Recipe Recommendation System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Bryan Ha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Mobile UI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Primary: Quan Nguyen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Secondaries: Darren Ha and Bryan Ha</a:t>
            </a:r>
            <a:endParaRPr/>
          </a:p>
        </p:txBody>
      </p:sp>
      <p:sp>
        <p:nvSpPr>
          <p:cNvPr id="296" name="Google Shape;296;p41"/>
          <p:cNvSpPr txBox="1"/>
          <p:nvPr>
            <p:ph idx="2" type="body"/>
          </p:nvPr>
        </p:nvSpPr>
        <p:spPr>
          <a:xfrm>
            <a:off x="407275" y="11429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Darren Ha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Project Manager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Backend/Frontend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Quan Nguyen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Hardware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Frontend/Backend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Bryan Ha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Machine Learning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Frontend</a:t>
            </a:r>
            <a:endParaRPr/>
          </a:p>
        </p:txBody>
      </p:sp>
      <p:pic>
        <p:nvPicPr>
          <p:cNvPr id="297" name="Google Shape;297;p41"/>
          <p:cNvPicPr preferRelativeResize="0"/>
          <p:nvPr/>
        </p:nvPicPr>
        <p:blipFill rotWithShape="1">
          <a:blip r:embed="rId3">
            <a:alphaModFix/>
          </a:blip>
          <a:srcRect b="26398" l="15153" r="0" t="21575"/>
          <a:stretch/>
        </p:blipFill>
        <p:spPr>
          <a:xfrm>
            <a:off x="8125341" y="158825"/>
            <a:ext cx="850500" cy="8589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and Purpose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/>
              <a:t>Food waste accounts for 30-40 % of the food supply i</a:t>
            </a:r>
            <a:r>
              <a:rPr lang="en"/>
              <a:t>n the U.S.</a:t>
            </a:r>
            <a:r>
              <a:rPr baseline="30000" lang="en"/>
              <a:t>1</a:t>
            </a:r>
            <a:endParaRPr baseline="30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Uneaten food accounted for roughly 38 % of the U.S. food supply in 2021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/>
              <a:t>Purchased groceries rarely reflect true magnitude of consumer’s needs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Char char="○"/>
            </a:pPr>
            <a:r>
              <a:rPr lang="en"/>
              <a:t>Often leads to surpluses going past expiration and into the garbage bin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verage"/>
              <a:buChar char="●"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Encourage usage of leftover ingredients by recommending recipes given </a:t>
            </a:r>
            <a:r>
              <a:rPr lang="en"/>
              <a:t>a user’s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current ingredient inventory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through a minimalistic, streamlined process to bring food items from the kitchen table to a mobile platform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493200" y="4789100"/>
            <a:ext cx="81576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verage"/>
              <a:buAutoNum type="arabicPeriod"/>
            </a:pPr>
            <a:r>
              <a:rPr lang="en" sz="9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https://www.bloomberg.com/news/articles/2023-04-20/the-us-has-a-food-waste-problem-and-it-s-getting-worse?embedded-checkout=true</a:t>
            </a:r>
            <a:endParaRPr sz="9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26398" l="15153" r="0" t="21575"/>
          <a:stretch/>
        </p:blipFill>
        <p:spPr>
          <a:xfrm>
            <a:off x="8120541" y="157925"/>
            <a:ext cx="850500" cy="8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Overall Bill of Materials</a:t>
            </a:r>
            <a:endParaRPr/>
          </a:p>
        </p:txBody>
      </p:sp>
      <p:graphicFrame>
        <p:nvGraphicFramePr>
          <p:cNvPr id="303" name="Google Shape;303;p42"/>
          <p:cNvGraphicFramePr/>
          <p:nvPr/>
        </p:nvGraphicFramePr>
        <p:xfrm>
          <a:off x="1828800" y="112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2590800"/>
                <a:gridCol w="1533525"/>
                <a:gridCol w="723900"/>
                <a:gridCol w="63817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Part Name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Source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Quantity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Rubbermaid White 11.4-Quart Dishpan 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$12.95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Jetson Nano Developer Kit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$149.00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Wireless-AC8265 NIC WiFi and Bluetooth 4.2 Module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$24.00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SanDisk 64GB MicroSDXC with Memory Card Adapter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$11.70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5V/4A DC Jetson Nano Power Jack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$17.00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Raspberry Pi Camera Module 2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$20.00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HX711 Load Cell Amplifier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HealthWise Digital Bathroom Scale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Amazon.com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$15.00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Jump Wire Kit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Home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$0.00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Basic Soldering Kit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Home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$0.00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79400"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Hardware Design Subtotal: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$265.60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AWS Amplify Services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Amazon Web Services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—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$12.00</a:t>
                      </a: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*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strike="sngStrike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UPC Database Service</a:t>
                      </a:r>
                      <a:endParaRPr sz="800" strike="sngStrike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strike="sngStrike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upcdatabase.org</a:t>
                      </a:r>
                      <a:endParaRPr sz="800" strike="sngStrike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strike="sngStrike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—</a:t>
                      </a:r>
                      <a:endParaRPr sz="800" strike="sngStrike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strike="sngStrike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$10.00</a:t>
                      </a:r>
                      <a:endParaRPr sz="800" strike="sngStrike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80025"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GRAND TOTAL: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$263.65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 b="26398" l="15153" r="0" t="21575"/>
          <a:stretch/>
        </p:blipFill>
        <p:spPr>
          <a:xfrm>
            <a:off x="8120516" y="167225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Progress</a:t>
            </a:r>
            <a:endParaRPr/>
          </a:p>
        </p:txBody>
      </p:sp>
      <p:sp>
        <p:nvSpPr>
          <p:cNvPr id="310" name="Google Shape;310;p43"/>
          <p:cNvSpPr/>
          <p:nvPr/>
        </p:nvSpPr>
        <p:spPr>
          <a:xfrm>
            <a:off x="3264513" y="1321800"/>
            <a:ext cx="5191500" cy="27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1" name="Google Shape;311;p43"/>
          <p:cNvSpPr/>
          <p:nvPr/>
        </p:nvSpPr>
        <p:spPr>
          <a:xfrm>
            <a:off x="3264513" y="1321800"/>
            <a:ext cx="4262400" cy="2778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688003" y="1288350"/>
            <a:ext cx="2444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Hardware</a:t>
            </a:r>
            <a:endParaRPr b="1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3" name="Google Shape;313;p43"/>
          <p:cNvSpPr/>
          <p:nvPr/>
        </p:nvSpPr>
        <p:spPr>
          <a:xfrm>
            <a:off x="3264500" y="1937125"/>
            <a:ext cx="5191500" cy="27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4" name="Google Shape;314;p43"/>
          <p:cNvSpPr/>
          <p:nvPr/>
        </p:nvSpPr>
        <p:spPr>
          <a:xfrm>
            <a:off x="3264500" y="1937125"/>
            <a:ext cx="3172200" cy="2778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687990" y="1903675"/>
            <a:ext cx="2444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Databases</a:t>
            </a:r>
            <a:endParaRPr b="1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6" name="Google Shape;316;p43"/>
          <p:cNvSpPr/>
          <p:nvPr/>
        </p:nvSpPr>
        <p:spPr>
          <a:xfrm>
            <a:off x="3264500" y="2552450"/>
            <a:ext cx="5191500" cy="27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3264500" y="2552450"/>
            <a:ext cx="1307400" cy="2778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687990" y="2519000"/>
            <a:ext cx="2444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AWS Amplify Backend</a:t>
            </a:r>
            <a:endParaRPr b="1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9" name="Google Shape;319;p43"/>
          <p:cNvSpPr/>
          <p:nvPr/>
        </p:nvSpPr>
        <p:spPr>
          <a:xfrm>
            <a:off x="3264500" y="3167775"/>
            <a:ext cx="5191500" cy="27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3264500" y="3167775"/>
            <a:ext cx="2444100" cy="2778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687990" y="3134325"/>
            <a:ext cx="2444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Ingredient Detection</a:t>
            </a:r>
            <a:endParaRPr b="1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2" name="Google Shape;322;p43"/>
          <p:cNvSpPr/>
          <p:nvPr/>
        </p:nvSpPr>
        <p:spPr>
          <a:xfrm>
            <a:off x="3264500" y="3783100"/>
            <a:ext cx="5191500" cy="27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3264500" y="3783100"/>
            <a:ext cx="241200" cy="2778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311701" y="3749650"/>
            <a:ext cx="2820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Recipe Recommendation System</a:t>
            </a:r>
            <a:endParaRPr b="1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5" name="Google Shape;325;p43"/>
          <p:cNvSpPr/>
          <p:nvPr/>
        </p:nvSpPr>
        <p:spPr>
          <a:xfrm>
            <a:off x="3264500" y="4398425"/>
            <a:ext cx="5191500" cy="27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3264500" y="4398425"/>
            <a:ext cx="442200" cy="277800"/>
          </a:xfrm>
          <a:prstGeom prst="roundRect">
            <a:avLst>
              <a:gd fmla="val 16667" name="adj"/>
            </a:avLst>
          </a:prstGeom>
          <a:solidFill>
            <a:srgbClr val="CC412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43"/>
          <p:cNvSpPr txBox="1"/>
          <p:nvPr/>
        </p:nvSpPr>
        <p:spPr>
          <a:xfrm>
            <a:off x="311701" y="4364975"/>
            <a:ext cx="2820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Mobile Frontend UI</a:t>
            </a:r>
            <a:endParaRPr b="1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3">
            <a:alphaModFix/>
          </a:blip>
          <a:srcRect b="26398" l="15153" r="0" t="21575"/>
          <a:stretch/>
        </p:blipFill>
        <p:spPr>
          <a:xfrm>
            <a:off x="8120541" y="124475"/>
            <a:ext cx="850500" cy="8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Mount all the components onto the container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Setup and connect Weaviate Vector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Populate recipe and user tables in DynamoDB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 image-based ingredient classification 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Lambda Functions to run ML code and serve as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 a recipe recommendation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 Flutter-based UI pages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Integrate with ML and AWS Amplify backend</a:t>
            </a: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3">
            <a:alphaModFix/>
          </a:blip>
          <a:srcRect b="26398" l="15153" r="0" t="21575"/>
          <a:stretch/>
        </p:blipFill>
        <p:spPr>
          <a:xfrm>
            <a:off x="8120516" y="157925"/>
            <a:ext cx="850500" cy="8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D7E6B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Primary Goals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Detect physical ingredients based on barcode and image data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Output a list of recipes corresponding to a list of available ingredients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Front a mobile interface for users to view recipes and ingredients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Advanced Goals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Integrate a weight system into the RecipeCart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Detect ingredients via video stream input rather than through image snapshots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Integrate an AI recipe generation system</a:t>
            </a:r>
            <a:endParaRPr sz="1300"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Objectives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Integrate a barcode detection system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Integrate a image classification model to classify ingredients based on vector encoding similarities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Retrieve data from a camera for real time </a:t>
            </a:r>
            <a:r>
              <a:rPr lang="en" sz="1300"/>
              <a:t>inferencing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Retrieve weight data from a digital scale with minimal noise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Deploy a backend server to perform ML workloads and maintain databases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Create a mobile app for user interaction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Implement a recommendation system to output a sorted list of recipes</a:t>
            </a:r>
            <a:endParaRPr sz="130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26398" l="15153" r="0" t="21575"/>
          <a:stretch/>
        </p:blipFill>
        <p:spPr>
          <a:xfrm>
            <a:off x="8120541" y="159425"/>
            <a:ext cx="850500" cy="858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Specifications and Constraints</a:t>
            </a:r>
            <a:endParaRPr/>
          </a:p>
        </p:txBody>
      </p:sp>
      <p:graphicFrame>
        <p:nvGraphicFramePr>
          <p:cNvPr id="88" name="Google Shape;88;p17"/>
          <p:cNvGraphicFramePr/>
          <p:nvPr/>
        </p:nvGraphicFramePr>
        <p:xfrm>
          <a:off x="952500" y="158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{CFBC4CDC-132F-44F0-A14D-B1C88A5AD78A}</a:tableStyleId>
              </a:tblPr>
              <a:tblGrid>
                <a:gridCol w="2556850"/>
                <a:gridCol w="1311675"/>
                <a:gridCol w="2145000"/>
                <a:gridCol w="1225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Ingredient Detection Time</a:t>
                      </a:r>
                      <a:endParaRPr b="1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5 seconds</a:t>
                      </a:r>
                      <a:endParaRPr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Broadcast Delay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2 seconds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Classification Accuracy</a:t>
                      </a:r>
                      <a:endParaRPr b="1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&gt; 70 % </a:t>
                      </a:r>
                      <a:endParaRPr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Product Weight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4 kg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Recipe Recommendation Time</a:t>
                      </a:r>
                      <a:endParaRPr b="1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5 seconds</a:t>
                      </a:r>
                      <a:endParaRPr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Power Consumption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30 watts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Minimum Recipe Output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&gt; 1 recipe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Budget Management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$400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Absolute Weight Error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&lt; 20 grams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9" name="Google Shape;89;p17"/>
          <p:cNvSpPr txBox="1"/>
          <p:nvPr/>
        </p:nvSpPr>
        <p:spPr>
          <a:xfrm>
            <a:off x="3125700" y="3562250"/>
            <a:ext cx="2892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1. Design Constraints Table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26398" l="15153" r="0" t="21575"/>
          <a:stretch/>
        </p:blipFill>
        <p:spPr>
          <a:xfrm>
            <a:off x="8120541" y="157925"/>
            <a:ext cx="850500" cy="85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Comparisons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53405" l="23917" r="32334" t="11487"/>
          <a:stretch/>
        </p:blipFill>
        <p:spPr>
          <a:xfrm>
            <a:off x="8119900" y="154025"/>
            <a:ext cx="850500" cy="911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313" y="452550"/>
            <a:ext cx="5003375" cy="42384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2" name="Google Shape;102;p19"/>
          <p:cNvSpPr txBox="1"/>
          <p:nvPr/>
        </p:nvSpPr>
        <p:spPr>
          <a:xfrm>
            <a:off x="3068250" y="4679650"/>
            <a:ext cx="3007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2. General Hardware Block Diagram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53405" l="23917" r="32334" t="11487"/>
          <a:stretch/>
        </p:blipFill>
        <p:spPr>
          <a:xfrm>
            <a:off x="8119925" y="143525"/>
            <a:ext cx="850500" cy="911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Board Computers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63" y="3256200"/>
            <a:ext cx="1371356" cy="10144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938" y="3256200"/>
            <a:ext cx="1352550" cy="10144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graphicFrame>
        <p:nvGraphicFramePr>
          <p:cNvPr id="111" name="Google Shape;111;p20"/>
          <p:cNvGraphicFramePr/>
          <p:nvPr/>
        </p:nvGraphicFramePr>
        <p:xfrm>
          <a:off x="4011800" y="106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842125"/>
                <a:gridCol w="1370425"/>
                <a:gridCol w="1669900"/>
                <a:gridCol w="938050"/>
              </a:tblGrid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Raspberry Pi 4 / 5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Coral Dev Board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Jetson Nano</a:t>
                      </a:r>
                      <a:endParaRPr b="1"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379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CPU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Quad-core ARM Cortex-A72 / Cortex-A76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Quad-core ARM Cortex-A53 + Cortex-M4F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Quad-core ARM Cortex A57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364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GPU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 / VideoCore VII GPU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Integrated GC7000 Lite Graphics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128-core Nvidia Maxwell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6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TPU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Google Edge TPU coprocessor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None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Memory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1, 2, 4, 8 GB / 4, 8 GB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1, 4 GB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 GB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5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WiFi Module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Excluded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4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Power Consumption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3-10 W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6-12 W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5-10 W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9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Cooling Module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Excluded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Included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4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Software Compatibility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Most ML libraries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Only with TensorFlow Lite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Most ML libraries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40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Community Support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Extensive / Sparse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Good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Extensive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26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$ 60-80 / $ 100-120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$ 160</a:t>
                      </a:r>
                      <a:endParaRPr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highlight>
                            <a:srgbClr val="FFD966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$ 147</a:t>
                      </a:r>
                      <a:endParaRPr sz="800">
                        <a:highlight>
                          <a:srgbClr val="FFD966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50" y="1062775"/>
            <a:ext cx="2524125" cy="18288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13" name="Google Shape;113;p20"/>
          <p:cNvSpPr txBox="1"/>
          <p:nvPr/>
        </p:nvSpPr>
        <p:spPr>
          <a:xfrm>
            <a:off x="1348571" y="2891575"/>
            <a:ext cx="135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3. Jetson Nano</a:t>
            </a:r>
            <a:endParaRPr sz="1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37700" y="4292050"/>
            <a:ext cx="15489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4. Raspberry Pi v4</a:t>
            </a:r>
            <a:endParaRPr sz="1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2202661" y="4292050"/>
            <a:ext cx="14931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5. Coral Dev Board</a:t>
            </a:r>
            <a:endParaRPr sz="10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5134899" y="4613825"/>
            <a:ext cx="25743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6. SBC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6">
            <a:alphaModFix/>
          </a:blip>
          <a:srcRect b="53405" l="23917" r="32334" t="11487"/>
          <a:stretch/>
        </p:blipFill>
        <p:spPr>
          <a:xfrm>
            <a:off x="8126700" y="109025"/>
            <a:ext cx="850500" cy="908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Sensors</a:t>
            </a:r>
            <a:endParaRPr/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1390650"/>
                <a:gridCol w="1390650"/>
                <a:gridCol w="1390650"/>
                <a:gridCol w="139065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Camera Module 3</a:t>
                      </a:r>
                      <a:endParaRPr b="1"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HQ Camera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Camera Module 2</a:t>
                      </a:r>
                      <a:endParaRPr b="1"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Still Resolution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11.9 Megapixels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12.3 Megapixels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 Megapixels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Video Resolution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2304 x 1296p56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2028 x 1080p50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640 x 480p206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Sensor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Sony IMX708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Sony IMX477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Sony IMX219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Focus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Motorized (Auto)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Adjustable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Adjustable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Field of View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75°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Adjustable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62°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strike="sngStrike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$ 25</a:t>
                      </a:r>
                      <a:endParaRPr sz="1200" strike="sngStrike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$ 68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E599"/>
                          </a:highlight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$ 25</a:t>
                      </a:r>
                      <a:endParaRPr sz="1200">
                        <a:highlight>
                          <a:srgbClr val="FFE599"/>
                        </a:highlight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" name="Google Shape;124;p21"/>
          <p:cNvGraphicFramePr/>
          <p:nvPr/>
        </p:nvGraphicFramePr>
        <p:xfrm>
          <a:off x="3988113" y="3382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{4DDF9D53-C649-4FC1-A772-51564C999733}</a:tableStyleId>
              </a:tblPr>
              <a:tblGrid>
                <a:gridCol w="1331650"/>
                <a:gridCol w="1980800"/>
                <a:gridCol w="15317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LogiTech C920 HD Webcam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NexiGo N60 Webcam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Video Resolution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1920 x 1080p30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1920 x 1080p30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Field of View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78°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107°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Focus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Auto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Fixed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Price</a:t>
                      </a:r>
                      <a:endParaRPr b="1"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$ 58.90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$ 29.99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5" name="Google Shape;125;p21"/>
          <p:cNvSpPr txBox="1"/>
          <p:nvPr/>
        </p:nvSpPr>
        <p:spPr>
          <a:xfrm>
            <a:off x="311700" y="3173550"/>
            <a:ext cx="2767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7. CSI Camera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6064800" y="3039050"/>
            <a:ext cx="27675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verage"/>
                <a:ea typeface="Average"/>
                <a:cs typeface="Average"/>
                <a:sym typeface="Average"/>
              </a:rPr>
              <a:t>Figure 8. USB Camera Comparisons</a:t>
            </a:r>
            <a:endParaRPr sz="1200">
              <a:solidFill>
                <a:schemeClr val="dk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53405" l="23917" r="32334" t="11487"/>
          <a:stretch/>
        </p:blipFill>
        <p:spPr>
          <a:xfrm>
            <a:off x="8119925" y="154025"/>
            <a:ext cx="850500" cy="911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